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50" r:id="rId2"/>
    <p:sldMasterId id="2147483652" r:id="rId3"/>
  </p:sldMasterIdLst>
  <p:notesMasterIdLst>
    <p:notesMasterId r:id="rId12"/>
  </p:notesMasterIdLst>
  <p:handoutMasterIdLst>
    <p:handoutMasterId r:id="rId13"/>
  </p:handoutMasterIdLst>
  <p:sldIdLst>
    <p:sldId id="2496" r:id="rId4"/>
    <p:sldId id="2464" r:id="rId5"/>
    <p:sldId id="2501" r:id="rId6"/>
    <p:sldId id="2502" r:id="rId7"/>
    <p:sldId id="2503" r:id="rId8"/>
    <p:sldId id="2504" r:id="rId9"/>
    <p:sldId id="2505" r:id="rId10"/>
    <p:sldId id="2500" r:id="rId11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654">
          <p15:clr>
            <a:srgbClr val="A4A3A4"/>
          </p15:clr>
        </p15:guide>
        <p15:guide id="3" pos="73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相亲相爱一家人" initials="相亲相爱一家人" lastIdx="4" clrIdx="0"/>
  <p:cmAuthor id="2" name="AutoBVT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152A8C"/>
    <a:srgbClr val="0F288D"/>
    <a:srgbClr val="EDEDED"/>
    <a:srgbClr val="B10011"/>
    <a:srgbClr val="2796D4"/>
    <a:srgbClr val="112D98"/>
    <a:srgbClr val="BDFFFF"/>
    <a:srgbClr val="EEF2FA"/>
    <a:srgbClr val="DB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5530" autoAdjust="0"/>
  </p:normalViewPr>
  <p:slideViewPr>
    <p:cSldViewPr snapToGrid="0" showGuides="1">
      <p:cViewPr varScale="1">
        <p:scale>
          <a:sx n="65" d="100"/>
          <a:sy n="65" d="100"/>
        </p:scale>
        <p:origin x="812" y="60"/>
      </p:cViewPr>
      <p:guideLst>
        <p:guide orient="horz" pos="1389"/>
        <p:guide pos="654"/>
        <p:guide pos="73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144"/>
    </p:cViewPr>
  </p:sorterViewPr>
  <p:notesViewPr>
    <p:cSldViewPr snapToGrid="0">
      <p:cViewPr varScale="1">
        <p:scale>
          <a:sx n="60" d="100"/>
          <a:sy n="60" d="100"/>
        </p:scale>
        <p:origin x="2419" y="5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A7754-4016-4142-A148-2FD9F4901B1C}" type="datetimeFigureOut">
              <a:rPr lang="zh-CN" altLang="en-US" smtClean="0"/>
              <a:t>2022-10-13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411A-1614-4C2C-83A9-37A725D131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061E6-9082-4DE5-9A66-8A4CDD823213}" type="datetimeFigureOut">
              <a:rPr lang="zh-CN" altLang="en-US" smtClean="0"/>
              <a:t>2022-10-13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24F95-A27F-4848-8BFC-F38062363D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95" y="6244599"/>
            <a:ext cx="2842941" cy="4786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4536" tIns="42269" rIns="84536" bIns="42269" numCol="1" anchor="ctr" anchorCtr="0" compatLnSpc="1"/>
          <a:lstStyle>
            <a:lvl1pPr algn="l">
              <a:defRPr sz="1200" b="1">
                <a:solidFill>
                  <a:srgbClr val="89898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3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1" y="6244599"/>
            <a:ext cx="3862260" cy="4786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4536" tIns="42269" rIns="84536" bIns="42269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74" y="6244599"/>
            <a:ext cx="2842941" cy="4786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4536" tIns="42269" rIns="84536" bIns="42269" numCol="1" anchor="t" anchorCtr="0" compatLnSpc="1"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5" y="331896"/>
            <a:ext cx="2271630" cy="5879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89" y="482018"/>
            <a:ext cx="2679177" cy="287659"/>
          </a:xfrm>
          <a:prstGeom prst="rect">
            <a:avLst/>
          </a:prstGeom>
        </p:spPr>
      </p:pic>
      <p:pic>
        <p:nvPicPr>
          <p:cNvPr id="10" name="图片 9" descr="2.22-"/>
          <p:cNvPicPr>
            <a:picLocks noChangeAspect="1"/>
          </p:cNvPicPr>
          <p:nvPr userDrawn="1"/>
        </p:nvPicPr>
        <p:blipFill>
          <a:blip r:embed="rId5"/>
          <a:srcRect r="214" b="129"/>
          <a:stretch>
            <a:fillRect/>
          </a:stretch>
        </p:blipFill>
        <p:spPr>
          <a:xfrm>
            <a:off x="0" y="-1270"/>
            <a:ext cx="12240260" cy="6891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6565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130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69695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6260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16865" indent="-316865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6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7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725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8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246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902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559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52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08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026111" y="5446317"/>
            <a:ext cx="2108316" cy="331589"/>
          </a:xfrm>
          <a:prstGeom prst="rect">
            <a:avLst/>
          </a:prstGeom>
          <a:noFill/>
          <a:ln>
            <a:noFill/>
          </a:ln>
        </p:spPr>
        <p:txBody>
          <a:bodyPr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4559060" y="6382834"/>
            <a:ext cx="2112299" cy="331589"/>
          </a:xfrm>
          <a:prstGeom prst="rect">
            <a:avLst/>
          </a:prstGeom>
          <a:noFill/>
          <a:ln>
            <a:noFill/>
          </a:ln>
        </p:spPr>
        <p:txBody>
          <a:bodyPr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1585742" y="6412851"/>
            <a:ext cx="606425" cy="33210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</p:spPr>
        <p:txBody>
          <a:bodyPr wrap="none" lIns="83199" tIns="43264" rIns="83199" bIns="43264" anchor="ctr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B2DE838B-0F12-4B31-B7D1-2D0F6538ECB8}" type="slidenum">
              <a:rPr lang="en-US" altLang="zh-CN" b="1" smtClean="0">
                <a:solidFill>
                  <a:srgbClr val="002C6C"/>
                </a:solidFill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en-US" altLang="zh-CN" b="1" dirty="0">
              <a:solidFill>
                <a:srgbClr val="002C6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444380" y="820396"/>
            <a:ext cx="11286641" cy="18000"/>
          </a:xfrm>
          <a:prstGeom prst="rect">
            <a:avLst/>
          </a:prstGeom>
          <a:solidFill>
            <a:srgbClr val="112D9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914525" y="1045210"/>
            <a:ext cx="1862455" cy="590550"/>
          </a:xfrm>
          <a:prstGeom prst="rect">
            <a:avLst/>
          </a:prstGeom>
          <a:solidFill>
            <a:srgbClr val="152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主色：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RGB: 21/42/140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-1914525" y="1798955"/>
            <a:ext cx="1862455" cy="590550"/>
          </a:xfrm>
          <a:prstGeom prst="rect">
            <a:avLst/>
          </a:prstGeom>
          <a:solidFill>
            <a:srgbClr val="279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辅助色：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RGB: 39/150/212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1914525" y="2552700"/>
            <a:ext cx="1862455" cy="59055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辅助色：</a:t>
            </a:r>
            <a:endParaRPr lang="en-US" altLang="zh-CN" sz="1200" dirty="0">
              <a:solidFill>
                <a:srgbClr val="20202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2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RGB: 237/237/237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-1914525" y="3306445"/>
            <a:ext cx="1862455" cy="590550"/>
          </a:xfrm>
          <a:prstGeom prst="rect">
            <a:avLst/>
          </a:prstGeom>
          <a:solidFill>
            <a:srgbClr val="B1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特殊色：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RGB: 177/0/17</a:t>
            </a:r>
          </a:p>
        </p:txBody>
      </p:sp>
      <p:pic>
        <p:nvPicPr>
          <p:cNvPr id="2" name="图片 1" descr="一汽和红旗联合logo-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0130" y="172720"/>
            <a:ext cx="1866900" cy="583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656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313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6969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626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316865" indent="-316865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4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5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0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6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7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2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39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95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52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08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 userDrawn="1"/>
        </p:nvSpPr>
        <p:spPr bwMode="auto">
          <a:xfrm>
            <a:off x="3026111" y="5446317"/>
            <a:ext cx="2108316" cy="331589"/>
          </a:xfrm>
          <a:prstGeom prst="rect">
            <a:avLst/>
          </a:prstGeom>
          <a:noFill/>
          <a:ln>
            <a:noFill/>
          </a:ln>
        </p:spPr>
        <p:txBody>
          <a:bodyPr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 userDrawn="1"/>
        </p:nvSpPr>
        <p:spPr bwMode="auto">
          <a:xfrm>
            <a:off x="4559060" y="6382834"/>
            <a:ext cx="2112299" cy="331589"/>
          </a:xfrm>
          <a:prstGeom prst="rect">
            <a:avLst/>
          </a:prstGeom>
          <a:noFill/>
          <a:ln>
            <a:noFill/>
          </a:ln>
        </p:spPr>
        <p:txBody>
          <a:bodyPr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444380" y="820396"/>
            <a:ext cx="11286641" cy="18000"/>
          </a:xfrm>
          <a:prstGeom prst="rect">
            <a:avLst/>
          </a:prstGeom>
          <a:solidFill>
            <a:srgbClr val="112D9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8011" r="39579" b="63983"/>
          <a:stretch>
            <a:fillRect/>
          </a:stretch>
        </p:blipFill>
        <p:spPr>
          <a:xfrm>
            <a:off x="10005695" y="170815"/>
            <a:ext cx="1786890" cy="549910"/>
          </a:xfrm>
          <a:prstGeom prst="rect">
            <a:avLst/>
          </a:prstGeom>
        </p:spPr>
      </p:pic>
      <p:pic>
        <p:nvPicPr>
          <p:cNvPr id="3" name="图片 2" descr="微信图片_2022022411160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0348" y="3059748"/>
            <a:ext cx="6631305" cy="7385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656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313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6969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626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316865" indent="-316865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5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6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0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7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8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2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39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95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52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08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/>
          <p:nvPr/>
        </p:nvSpPr>
        <p:spPr>
          <a:xfrm>
            <a:off x="1828800" y="4268688"/>
            <a:ext cx="8534400" cy="1752600"/>
          </a:xfrm>
          <a:prstGeom prst="rect">
            <a:avLst/>
          </a:prstGeom>
        </p:spPr>
        <p:txBody>
          <a:bodyPr lIns="81750" tIns="40874" rIns="81750" bIns="40874"/>
          <a:lstStyle>
            <a:lvl1pPr marL="316865" indent="-316865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2"/>
              </a:buBlip>
              <a:defRPr sz="2200">
                <a:solidFill>
                  <a:srgbClr val="102A8D"/>
                </a:solidFill>
                <a:latin typeface="+mn-lt"/>
                <a:ea typeface="+mn-ea"/>
                <a:cs typeface="+mn-cs"/>
              </a:defRPr>
            </a:lvl1pPr>
            <a:lvl2pPr marL="686435" indent="-26289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3"/>
              </a:buBlip>
              <a:defRPr sz="2800">
                <a:solidFill>
                  <a:srgbClr val="102A8D"/>
                </a:solidFill>
                <a:latin typeface="+mn-lt"/>
                <a:ea typeface="+mn-ea"/>
              </a:defRPr>
            </a:lvl2pPr>
            <a:lvl3pPr marL="1057275" indent="-212725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4"/>
              </a:buBlip>
              <a:defRPr sz="2200">
                <a:solidFill>
                  <a:srgbClr val="102A8D"/>
                </a:solidFill>
                <a:latin typeface="+mn-lt"/>
                <a:ea typeface="+mn-ea"/>
              </a:defRPr>
            </a:lvl3pPr>
            <a:lvl4pPr marL="1478915" indent="-21082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5"/>
              </a:buBlip>
              <a:defRPr sz="1400">
                <a:solidFill>
                  <a:srgbClr val="102A8D"/>
                </a:solidFill>
                <a:latin typeface="+mn-lt"/>
                <a:ea typeface="+mn-ea"/>
              </a:defRPr>
            </a:lvl4pPr>
            <a:lvl5pPr marL="1902460" indent="-21082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102A8D"/>
                </a:solidFill>
                <a:latin typeface="+mn-lt"/>
                <a:ea typeface="+mn-ea"/>
              </a:defRPr>
            </a:lvl5pPr>
            <a:lvl6pPr marL="2359025" indent="-21082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2C6C"/>
                </a:solidFill>
                <a:latin typeface="+mn-lt"/>
                <a:ea typeface="+mn-ea"/>
              </a:defRPr>
            </a:lvl6pPr>
            <a:lvl7pPr marL="2815590" indent="-21082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2C6C"/>
                </a:solidFill>
                <a:latin typeface="+mn-lt"/>
                <a:ea typeface="+mn-ea"/>
              </a:defRPr>
            </a:lvl7pPr>
            <a:lvl8pPr marL="3271520" indent="-21082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2C6C"/>
                </a:solidFill>
                <a:latin typeface="+mn-lt"/>
                <a:ea typeface="+mn-ea"/>
              </a:defRPr>
            </a:lvl8pPr>
            <a:lvl9pPr marL="3728085" indent="-210820" algn="l" defTabSz="84518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2C6C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b="1" kern="0" dirty="0" smtClean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endParaRPr lang="en-US" altLang="zh-CN" b="1" kern="0" dirty="0" smtClean="0">
              <a:solidFill>
                <a:srgbClr val="152A8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b="1" kern="0" dirty="0" smtClean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b="1" kern="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b="1" kern="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b="1" kern="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b="1" kern="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b="1" kern="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5080" y="1328420"/>
            <a:ext cx="2381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2020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企业信息 严格保密</a:t>
            </a:r>
            <a:endParaRPr lang="zh-CN" altLang="en-US" sz="1600" dirty="0">
              <a:solidFill>
                <a:srgbClr val="2020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400399" y="2184059"/>
            <a:ext cx="9144000" cy="1566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153" tIns="45574" rIns="91153" bIns="45574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5400" b="1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应聘报告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449580" y="306705"/>
            <a:ext cx="10367010" cy="509905"/>
          </a:xfrm>
          <a:prstGeom prst="rect">
            <a:avLst/>
          </a:prstGeom>
        </p:spPr>
        <p:txBody>
          <a:bodyPr/>
          <a:lstStyle/>
          <a:p>
            <a:r>
              <a:rPr lang="zh-CN" altLang="en-US" sz="240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</a:rPr>
              <a:t>目  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33688" y="2013506"/>
            <a:ext cx="6854825" cy="2825988"/>
            <a:chOff x="2633688" y="1985797"/>
            <a:chExt cx="6854825" cy="2825988"/>
          </a:xfrm>
        </p:grpSpPr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3282658" y="1985797"/>
              <a:ext cx="6205855" cy="6121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52A8C"/>
              </a:solidFill>
              <a:miter lim="800000"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 smtClean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个人简介</a:t>
              </a:r>
              <a:endParaRPr lang="zh-CN" altLang="en-US" sz="2000" dirty="0">
                <a:solidFill>
                  <a:srgbClr val="152A8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" name="矩形 8"/>
            <p:cNvSpPr>
              <a:spLocks noChangeArrowheads="1"/>
            </p:cNvSpPr>
            <p:nvPr/>
          </p:nvSpPr>
          <p:spPr bwMode="auto">
            <a:xfrm>
              <a:off x="3282658" y="2728747"/>
              <a:ext cx="6205855" cy="62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52A8C"/>
              </a:solidFill>
              <a:miter lim="800000"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对拟从事工作</a:t>
              </a:r>
              <a:r>
                <a:rPr lang="zh-CN" altLang="en-US" sz="2000" dirty="0" smtClean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的</a:t>
              </a:r>
              <a:r>
                <a:rPr lang="zh-CN" altLang="en-US" sz="2000" dirty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认识</a:t>
              </a:r>
              <a:r>
                <a:rPr lang="zh-CN" altLang="en-US" sz="2000" dirty="0" smtClean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和</a:t>
              </a:r>
              <a:r>
                <a:rPr lang="zh-CN" altLang="en-US" sz="2000" dirty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理解</a:t>
              </a:r>
            </a:p>
          </p:txBody>
        </p:sp>
        <p:sp>
          <p:nvSpPr>
            <p:cNvPr id="21" name="矩形 3"/>
            <p:cNvSpPr/>
            <p:nvPr/>
          </p:nvSpPr>
          <p:spPr bwMode="auto">
            <a:xfrm>
              <a:off x="2633688" y="2107082"/>
              <a:ext cx="601662" cy="8858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en-US" sz="2000" b="1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2" name="矩形 6"/>
            <p:cNvSpPr>
              <a:spLocks noChangeArrowheads="1"/>
            </p:cNvSpPr>
            <p:nvPr/>
          </p:nvSpPr>
          <p:spPr bwMode="auto">
            <a:xfrm>
              <a:off x="2633689" y="1986432"/>
              <a:ext cx="600075" cy="619125"/>
            </a:xfrm>
            <a:prstGeom prst="rect">
              <a:avLst/>
            </a:prstGeom>
            <a:solidFill>
              <a:srgbClr val="152A8C"/>
            </a:solidFill>
            <a:ln>
              <a:noFill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一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41"/>
            <p:cNvSpPr>
              <a:spLocks noChangeArrowheads="1"/>
            </p:cNvSpPr>
            <p:nvPr/>
          </p:nvSpPr>
          <p:spPr bwMode="auto">
            <a:xfrm>
              <a:off x="2633689" y="2729381"/>
              <a:ext cx="600075" cy="615950"/>
            </a:xfrm>
            <a:prstGeom prst="rect">
              <a:avLst/>
            </a:prstGeom>
            <a:solidFill>
              <a:srgbClr val="152A8C"/>
            </a:solidFill>
            <a:ln>
              <a:noFill/>
            </a:ln>
            <a:ex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二</a:t>
              </a:r>
            </a:p>
          </p:txBody>
        </p:sp>
        <p:sp>
          <p:nvSpPr>
            <p:cNvPr id="24" name="矩形 8"/>
            <p:cNvSpPr>
              <a:spLocks noChangeArrowheads="1"/>
            </p:cNvSpPr>
            <p:nvPr/>
          </p:nvSpPr>
          <p:spPr bwMode="auto">
            <a:xfrm>
              <a:off x="3282975" y="3469155"/>
              <a:ext cx="6205538" cy="61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52A8C"/>
              </a:solidFill>
              <a:miter lim="800000"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自身优劣势分析</a:t>
              </a:r>
            </a:p>
          </p:txBody>
        </p:sp>
        <p:sp>
          <p:nvSpPr>
            <p:cNvPr id="25" name="矩形 41"/>
            <p:cNvSpPr>
              <a:spLocks noChangeArrowheads="1"/>
            </p:cNvSpPr>
            <p:nvPr/>
          </p:nvSpPr>
          <p:spPr bwMode="auto">
            <a:xfrm>
              <a:off x="2633689" y="3460011"/>
              <a:ext cx="600075" cy="615950"/>
            </a:xfrm>
            <a:prstGeom prst="rect">
              <a:avLst/>
            </a:prstGeom>
            <a:solidFill>
              <a:srgbClr val="152A8C"/>
            </a:solidFill>
            <a:ln>
              <a:noFill/>
            </a:ln>
            <a:ex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三</a:t>
              </a:r>
            </a:p>
          </p:txBody>
        </p:sp>
        <p:sp>
          <p:nvSpPr>
            <p:cNvPr id="26" name="矩形 8"/>
            <p:cNvSpPr>
              <a:spLocks noChangeArrowheads="1"/>
            </p:cNvSpPr>
            <p:nvPr/>
          </p:nvSpPr>
          <p:spPr bwMode="auto">
            <a:xfrm>
              <a:off x="3282975" y="4199785"/>
              <a:ext cx="6205538" cy="61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52A8C"/>
              </a:solidFill>
              <a:miter lim="800000"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152A8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未来工作目标及构想</a:t>
              </a:r>
            </a:p>
          </p:txBody>
        </p:sp>
        <p:sp>
          <p:nvSpPr>
            <p:cNvPr id="27" name="矩形 41"/>
            <p:cNvSpPr>
              <a:spLocks noChangeArrowheads="1"/>
            </p:cNvSpPr>
            <p:nvPr/>
          </p:nvSpPr>
          <p:spPr bwMode="auto">
            <a:xfrm>
              <a:off x="2633689" y="4190641"/>
              <a:ext cx="600075" cy="615950"/>
            </a:xfrm>
            <a:prstGeom prst="rect">
              <a:avLst/>
            </a:prstGeom>
            <a:solidFill>
              <a:srgbClr val="152A8C"/>
            </a:solidFill>
            <a:ln>
              <a:noFill/>
            </a:ln>
            <a:ex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0851" y="335868"/>
            <a:ext cx="86312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报告内容</a:t>
            </a:r>
            <a:endParaRPr lang="en-US" altLang="zh-CN" sz="2000" b="1" dirty="0">
              <a:solidFill>
                <a:srgbClr val="152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zh-CN" altLang="zh-CN" sz="2000" b="1" dirty="0">
              <a:solidFill>
                <a:srgbClr val="152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0851" y="857885"/>
            <a:ext cx="9585325" cy="13455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个人汇报+评委提问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正文材料控制在</a:t>
            </a:r>
            <a:r>
              <a:rPr lang="en-US" altLang="zh-CN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en-US" altLang="zh-CN" sz="1600" dirty="0">
              <a:solidFill>
                <a:srgbClr val="152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内容重点突出，注意目视效果</a:t>
            </a:r>
          </a:p>
        </p:txBody>
      </p:sp>
    </p:spTree>
    <p:extLst>
      <p:ext uri="{BB962C8B-B14F-4D97-AF65-F5344CB8AC3E}">
        <p14:creationId xmlns:p14="http://schemas.microsoft.com/office/powerpoint/2010/main" val="33372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0851" y="335868"/>
            <a:ext cx="86312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一、个人简介</a:t>
            </a:r>
            <a:endParaRPr lang="zh-CN" altLang="zh-CN" sz="2000" b="1" dirty="0">
              <a:solidFill>
                <a:srgbClr val="152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62768"/>
              </p:ext>
            </p:extLst>
          </p:nvPr>
        </p:nvGraphicFramePr>
        <p:xfrm>
          <a:off x="390851" y="1033934"/>
          <a:ext cx="11355062" cy="1351582"/>
        </p:xfrm>
        <a:graphic>
          <a:graphicData uri="http://schemas.openxmlformats.org/drawingml/2006/table">
            <a:tbl>
              <a:tblPr/>
              <a:tblGrid>
                <a:gridCol w="254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8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3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28"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202020"/>
                          </a:solidFill>
                          <a:latin typeface="+mn-ea"/>
                          <a:ea typeface="+mn-ea"/>
                        </a:rPr>
                        <a:t>姓名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endParaRPr lang="en-US" altLang="en-US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r>
                        <a:rPr lang="zh-CN" altLang="zh-CN" sz="1600" kern="1200" dirty="0" smtClean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出生时间</a:t>
                      </a:r>
                      <a:endParaRPr lang="zh-CN" altLang="en-US" sz="1600" b="0" i="0" u="none" strike="noStrike" dirty="0">
                        <a:solidFill>
                          <a:srgbClr val="20202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28"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r>
                        <a:rPr lang="zh-CN" altLang="zh-CN" sz="1600" kern="1200" dirty="0" smtClean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所在</a:t>
                      </a:r>
                      <a:r>
                        <a:rPr lang="zh-CN" altLang="en-US" sz="1600" kern="1200" dirty="0" smtClean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单位、部门</a:t>
                      </a:r>
                      <a:endParaRPr lang="zh-CN" altLang="en-US" sz="1600" b="0" i="0" u="none" strike="noStrike" dirty="0">
                        <a:solidFill>
                          <a:srgbClr val="20202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endParaRPr lang="en-US" altLang="zh-CN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r>
                        <a:rPr lang="zh-CN" altLang="zh-CN" sz="1600" kern="1200" dirty="0" smtClean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岗位名称</a:t>
                      </a:r>
                      <a:endParaRPr lang="zh-CN" altLang="en-US" sz="1600" b="0" i="0" u="none" strike="noStrike" dirty="0">
                        <a:solidFill>
                          <a:srgbClr val="20202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26"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kern="0" dirty="0" smtClean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拟聘</a:t>
                      </a:r>
                      <a:r>
                        <a:rPr lang="zh-CN" altLang="en-US" sz="1600" kern="0" dirty="0" smtClean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处室</a:t>
                      </a:r>
                      <a:endParaRPr lang="zh-CN" altLang="zh-CN" sz="1600" kern="100" dirty="0">
                        <a:solidFill>
                          <a:srgbClr val="20202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202020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202020"/>
                        </a:solidFill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202020"/>
                          </a:solidFill>
                          <a:latin typeface="+mn-ea"/>
                          <a:ea typeface="+mn-ea"/>
                        </a:rPr>
                        <a:t>拟聘岗位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20202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28585"/>
              </p:ext>
            </p:extLst>
          </p:nvPr>
        </p:nvGraphicFramePr>
        <p:xfrm>
          <a:off x="390851" y="2481448"/>
          <a:ext cx="11355062" cy="864834"/>
        </p:xfrm>
        <a:graphic>
          <a:graphicData uri="http://schemas.openxmlformats.org/drawingml/2006/table">
            <a:tbl>
              <a:tblPr/>
              <a:tblGrid>
                <a:gridCol w="77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6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2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692">
                <a:tc rowSpan="3"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学习经历</a:t>
                      </a:r>
                    </a:p>
                  </a:txBody>
                  <a:tcPr marL="9526" marR="9526" marT="9541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起始日期</a:t>
                      </a:r>
                    </a:p>
                  </a:txBody>
                  <a:tcPr marL="9526" marR="9526" marT="9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终止日期</a:t>
                      </a:r>
                    </a:p>
                  </a:txBody>
                  <a:tcPr marL="9526" marR="9526" marT="9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毕业学校</a:t>
                      </a:r>
                    </a:p>
                  </a:txBody>
                  <a:tcPr marL="9526" marR="9526" marT="9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专业</a:t>
                      </a:r>
                    </a:p>
                  </a:txBody>
                  <a:tcPr marL="9526" marR="9526" marT="9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学历</a:t>
                      </a:r>
                    </a:p>
                  </a:txBody>
                  <a:tcPr marL="9526" marR="9526" marT="9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学位</a:t>
                      </a:r>
                    </a:p>
                  </a:txBody>
                  <a:tcPr marL="9526" marR="9526" marT="9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6" marR="9526" marT="9538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49344"/>
              </p:ext>
            </p:extLst>
          </p:nvPr>
        </p:nvGraphicFramePr>
        <p:xfrm>
          <a:off x="390851" y="3442214"/>
          <a:ext cx="11355063" cy="3152548"/>
        </p:xfrm>
        <a:graphic>
          <a:graphicData uri="http://schemas.openxmlformats.org/drawingml/2006/table">
            <a:tbl>
              <a:tblPr/>
              <a:tblGrid>
                <a:gridCol w="74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2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2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5296">
                <a:tc rowSpan="7"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 smtClean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工作    经历    </a:t>
                      </a:r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起始日期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终止日期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工作单位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 smtClean="0">
                          <a:solidFill>
                            <a:srgbClr val="202020"/>
                          </a:solidFill>
                          <a:latin typeface="+mn-ea"/>
                          <a:ea typeface="+mn-ea"/>
                          <a:cs typeface="+mn-cs"/>
                        </a:rPr>
                        <a:t>岗位</a:t>
                      </a:r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0" i="0" u="none" strike="noStrike" kern="1200" dirty="0" smtClean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7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CN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656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313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6969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626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219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3875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195320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1885" algn="l" defTabSz="91313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1600" b="0" i="0" u="none" strike="noStrike" kern="1200" dirty="0">
                        <a:solidFill>
                          <a:srgbClr val="20202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0851" y="335868"/>
            <a:ext cx="86312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 b="1" smtClean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二、对拟从事工作的认识和理解</a:t>
            </a:r>
            <a:endParaRPr lang="zh-CN" altLang="en-US" sz="2000" b="1" dirty="0">
              <a:solidFill>
                <a:srgbClr val="152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851" y="867680"/>
            <a:ext cx="4455066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阐述对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岗位业务范围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职责定位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的理解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0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0851" y="335868"/>
            <a:ext cx="86312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 b="1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三、自身优劣势分析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390851" y="792269"/>
            <a:ext cx="84206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描述与应聘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岗位相关的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经历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，介绍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成功的、可借鉴的实践经验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分析自身不足，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自身特点及经历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上分析阐述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968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0851" y="335868"/>
            <a:ext cx="86312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 b="1" dirty="0">
                <a:solidFill>
                  <a:srgbClr val="152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四、未来工作目标及构想</a:t>
            </a:r>
          </a:p>
        </p:txBody>
      </p:sp>
      <p:sp>
        <p:nvSpPr>
          <p:cNvPr id="3" name="矩形 2"/>
          <p:cNvSpPr/>
          <p:nvPr/>
        </p:nvSpPr>
        <p:spPr>
          <a:xfrm>
            <a:off x="390851" y="787573"/>
            <a:ext cx="6096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明确工作目标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实现路径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准确把握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问题重点和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，提出有效解决方案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08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4965" y="5581015"/>
            <a:ext cx="426207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2020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禁止未经审核，扩大知悉范围</a:t>
            </a:r>
            <a:endParaRPr lang="zh-CN" altLang="en-US" sz="1600" dirty="0">
              <a:solidFill>
                <a:srgbClr val="2020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3">
      <a:dk1>
        <a:srgbClr val="152A8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00"/>
      </a:accent6>
      <a:hlink>
        <a:srgbClr val="0000FF"/>
      </a:hlink>
      <a:folHlink>
        <a:srgbClr val="FF000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flat" cmpd="sng" algn="ctr">
          <a:solidFill>
            <a:srgbClr val="152A8C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600" b="0" i="0" u="none" strike="noStrike" cap="none" normalizeH="0" baseline="0" smtClean="0">
            <a:ln>
              <a:noFill/>
            </a:ln>
            <a:solidFill>
              <a:srgbClr val="152A8C"/>
            </a:solidFill>
            <a:effectLst/>
            <a:latin typeface="微软雅黑" panose="020B0503020204020204" charset="-122"/>
            <a:ea typeface="微软雅黑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/>
      <a:bodyPr lIns="81750" tIns="40874" rIns="81750" bIns="40874"/>
      <a:lstStyle>
        <a:defPPr marL="0" indent="0" algn="ctr">
          <a:lnSpc>
            <a:spcPct val="120000"/>
          </a:lnSpc>
          <a:buNone/>
          <a:defRPr lang="zh-CN" altLang="en-US" kern="0" dirty="0">
            <a:solidFill>
              <a:srgbClr val="152A8C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">
      <a:dk1>
        <a:srgbClr val="152A8C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flat" cmpd="sng" algn="ctr">
          <a:solidFill>
            <a:srgbClr val="152A8C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600" b="0" i="0" u="none" strike="noStrike" cap="none" normalizeH="0" baseline="0" smtClean="0">
            <a:ln>
              <a:noFill/>
            </a:ln>
            <a:solidFill>
              <a:srgbClr val="152A8C"/>
            </a:solidFill>
            <a:effectLst/>
            <a:latin typeface="微软雅黑" panose="020B0503020204020204" charset="-122"/>
            <a:ea typeface="微软雅黑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lang="zh-CN" altLang="en-US" dirty="0" smtClean="0">
            <a:solidFill>
              <a:srgbClr val="152A8C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4">
      <a:dk1>
        <a:srgbClr val="152A8C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0"/>
          </a:srgbClr>
        </a:solidFill>
        <a:ln w="9525" cap="flat" cmpd="sng" algn="ctr">
          <a:solidFill>
            <a:srgbClr val="152A8C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charset="-122"/>
            <a:ea typeface="微软雅黑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lang="zh-CN" altLang="en-US" dirty="0" smtClean="0">
            <a:solidFill>
              <a:srgbClr val="152A8C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186</Words>
  <Application>Microsoft Office PowerPoint</Application>
  <PresentationFormat>宽屏</PresentationFormat>
  <Paragraphs>46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1_Office 主题</vt:lpstr>
      <vt:lpstr>2_Office 主题</vt:lpstr>
      <vt:lpstr>3_Office 主题</vt:lpstr>
      <vt:lpstr>PowerPoint 演示文稿</vt:lpstr>
      <vt:lpstr>目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中国一汽品牌焕新方案汇报</dc:title>
  <dc:creator>AutoBVT</dc:creator>
  <cp:lastModifiedBy>李金龙</cp:lastModifiedBy>
  <cp:revision>61</cp:revision>
  <cp:lastPrinted>2021-11-23T03:55:00Z</cp:lastPrinted>
  <dcterms:created xsi:type="dcterms:W3CDTF">2021-11-25T02:30:00Z</dcterms:created>
  <dcterms:modified xsi:type="dcterms:W3CDTF">2022-10-13T09:55:55Z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BA9DAB41858743EF94893B372AC538AF</vt:lpwstr>
  </property>
</Properties>
</file>